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65" r:id="rId3"/>
    <p:sldId id="301" r:id="rId4"/>
    <p:sldId id="266" r:id="rId5"/>
    <p:sldId id="279" r:id="rId6"/>
    <p:sldId id="290" r:id="rId7"/>
    <p:sldId id="267" r:id="rId8"/>
    <p:sldId id="278" r:id="rId9"/>
    <p:sldId id="283" r:id="rId10"/>
    <p:sldId id="286" r:id="rId11"/>
    <p:sldId id="287" r:id="rId12"/>
    <p:sldId id="293" r:id="rId13"/>
    <p:sldId id="288" r:id="rId14"/>
    <p:sldId id="285" r:id="rId15"/>
    <p:sldId id="289" r:id="rId16"/>
    <p:sldId id="294" r:id="rId17"/>
    <p:sldId id="291" r:id="rId18"/>
    <p:sldId id="295" r:id="rId19"/>
    <p:sldId id="273" r:id="rId20"/>
    <p:sldId id="268" r:id="rId21"/>
    <p:sldId id="276" r:id="rId22"/>
    <p:sldId id="297" r:id="rId23"/>
    <p:sldId id="298" r:id="rId24"/>
    <p:sldId id="299" r:id="rId25"/>
    <p:sldId id="304" r:id="rId26"/>
    <p:sldId id="315" r:id="rId27"/>
    <p:sldId id="305" r:id="rId28"/>
    <p:sldId id="314" r:id="rId29"/>
    <p:sldId id="316" r:id="rId30"/>
    <p:sldId id="317" r:id="rId31"/>
    <p:sldId id="318" r:id="rId32"/>
    <p:sldId id="302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280" r:id="rId41"/>
  </p:sldIdLst>
  <p:sldSz cx="18288000" cy="10287000"/>
  <p:notesSz cx="6858000" cy="9144000"/>
  <p:embeddedFontLst>
    <p:embeddedFont>
      <p:font typeface="Pretendard ExtraBold" panose="02000903000000020004" pitchFamily="2" charset="-127"/>
      <p:bold r:id="rId43"/>
    </p:embeddedFont>
    <p:embeddedFont>
      <p:font typeface="Hallym Gothic Medium" panose="020B0603000000000000" pitchFamily="50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Pretendard Light" panose="02000403000000020004" pitchFamily="2" charset="-127"/>
      <p:regular r:id="rId47"/>
    </p:embeddedFont>
    <p:embeddedFont>
      <p:font typeface="Hallym Gothic Regular" panose="020B0503000000000000" pitchFamily="50" charset="-127"/>
      <p:regular r:id="rId48"/>
    </p:embeddedFont>
    <p:embeddedFont>
      <p:font typeface="Pretendard" panose="02000503000000020004" pitchFamily="2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Pretendard Bold" panose="02000803000000020004" pitchFamily="2" charset="-127"/>
      <p:bold r:id="rId59"/>
    </p:embeddedFont>
    <p:embeddedFont>
      <p:font typeface="Pretendard SemiBold" panose="02000703000000020004" pitchFamily="2" charset="-127"/>
      <p:bold r:id="rId60"/>
    </p:embeddedFont>
    <p:embeddedFont>
      <p:font typeface="Hallym Gothic Bold" panose="020B0803000000000000" pitchFamily="50" charset="-127"/>
      <p:bold r:id="rId61"/>
    </p:embeddedFont>
    <p:embeddedFont>
      <p:font typeface="Pretendard Medium" panose="02000603000000020004" pitchFamily="2" charset="-127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266" autoAdjust="0"/>
  </p:normalViewPr>
  <p:slideViewPr>
    <p:cSldViewPr>
      <p:cViewPr varScale="1">
        <p:scale>
          <a:sx n="51" d="100"/>
          <a:sy n="51" d="100"/>
        </p:scale>
        <p:origin x="1308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요청 본문에서 받은 메시지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ChatRequest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를 서비스 계층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ChatService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에 전달서비스에서 얻은 응답 메시지를 클라이언트에 반환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ChatResponse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endParaRPr lang="en-US" altLang="ko-KR" sz="1200" b="0" i="0" u="none" strike="noStrike" spc="-100" dirty="0" smtClean="0">
              <a:solidFill>
                <a:srgbClr val="002841"/>
              </a:solidFill>
              <a:latin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74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8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데이터 모델링 기법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02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8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4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74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74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74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74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8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22827"/>
            <a:ext cx="11125200" cy="760334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43300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2446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1743" b="14543"/>
          <a:stretch/>
        </p:blipFill>
        <p:spPr>
          <a:xfrm>
            <a:off x="1676400" y="2628900"/>
            <a:ext cx="15517138" cy="65649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33700"/>
            <a:ext cx="4589776" cy="6487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752600" y="144398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3497"/>
            <a:ext cx="9258738" cy="981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870824"/>
            <a:ext cx="4000909" cy="8846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600826"/>
            <a:ext cx="8491826" cy="70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300"/>
            <a:ext cx="7783227" cy="7420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363089"/>
            <a:ext cx="728863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ea typeface="LINE Seed Sans KR Regular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4749800"/>
            <a:ext cx="26289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70485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20600" y="45212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70612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88726" y="7727950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  <a:endParaRPr lang="ko-KR" altLang="en-US" sz="3000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16599" y="1377908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권 민우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1583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4317305" y="396726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8145971" y="2439160"/>
            <a:ext cx="4196788" cy="7243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3423900" y="2630874"/>
            <a:ext cx="4267200" cy="4903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12799960" y="7688814"/>
            <a:ext cx="4196788" cy="1878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1720850" y="2403251"/>
            <a:ext cx="3043395" cy="2339209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407364" y="6524457"/>
            <a:ext cx="3657600" cy="201977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메인 페이지</a:t>
            </a: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Header, footer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회원가입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6599" y="135705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87885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 smtClean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8002" y="4127500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34893"/>
            <a:ext cx="11325989" cy="35469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52436"/>
            <a:ext cx="9296400" cy="36824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81772" y="787854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7" y="1185716"/>
            <a:ext cx="8087854" cy="8602275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543" y="2430969"/>
            <a:ext cx="6730126" cy="7337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876532"/>
            <a:ext cx="6172200" cy="77625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강미림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390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                                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자동차 이미지 태그 수집 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7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제품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저장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HTML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찾기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(text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특수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문자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제거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요청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 :                     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폴더가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이미지를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8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71700"/>
            <a:ext cx="14309206" cy="7002053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Crowling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9238466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개요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98666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9249352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물리적 설계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90961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02.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9230761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283704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9249352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시스템 구조 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98666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8294590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03.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9249352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17290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6586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16586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Flow Chart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16795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9249352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기술 개발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8298666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71646" y="6055093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1690971" y="7172049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8298666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729072" y="8579807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9249352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최적화  완료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Crowling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011455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 smtClean="0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- </a:t>
            </a: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5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사용 하여   </a:t>
            </a:r>
            <a:r>
              <a:rPr lang="en-US" altLang="ko-KR" sz="7200" spc="-200" dirty="0" smtClean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명세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10" r="1266"/>
          <a:stretch/>
        </p:blipFill>
        <p:spPr>
          <a:xfrm>
            <a:off x="762000" y="2324100"/>
            <a:ext cx="5943600" cy="7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 smtClean="0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 smtClean="0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Constructor Injection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클라이언트로부터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받은 메시지를 처리하여 응답을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반환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검증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이메일이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자동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회원가입 지원사용자가 처음 로그인하는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경우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별도의  세션이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아닌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사용하여 상태를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포함하여  인증 진행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에서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통해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7863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Spring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Security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인증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 smtClean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295400" y="7861300"/>
            <a:ext cx="9398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9100" y="6159500"/>
            <a:ext cx="3454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60000">
            <a:off x="6756400" y="5359400"/>
            <a:ext cx="18923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100" y="2501900"/>
            <a:ext cx="9791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440000">
            <a:off x="1308100" y="7264400"/>
            <a:ext cx="19939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" y="7632700"/>
            <a:ext cx="3175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3213100" y="6794500"/>
            <a:ext cx="18034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6819900"/>
            <a:ext cx="3175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520000">
            <a:off x="4699000" y="5943600"/>
            <a:ext cx="24003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0" y="6692900"/>
            <a:ext cx="3175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580000">
            <a:off x="8229600" y="4445000"/>
            <a:ext cx="27305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5092700"/>
            <a:ext cx="3175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0" y="5562600"/>
            <a:ext cx="3175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6500" y="8115300"/>
            <a:ext cx="10541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1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2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3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4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5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                       6</a:t>
            </a:r>
            <a:r>
              <a:rPr lang="ko-KR" sz="2100" b="0" i="0" u="none" strike="noStrike" spc="-100">
                <a:solidFill>
                  <a:srgbClr val="002841"/>
                </a:solidFill>
                <a:ea typeface="Hallym Gothic Regular"/>
              </a:rPr>
              <a:t>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변화를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보여주는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그래프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69700" y="4343400"/>
            <a:ext cx="6172200" cy="347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좌표평면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위에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각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항목의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수치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별로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 </a:t>
            </a:r>
            <a:b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002841"/>
                </a:solidFill>
                <a:ea typeface="Hallym Gothic Regular"/>
              </a:rPr>
              <a:t>점을</a:t>
            </a:r>
            <a:r>
              <a:rPr lang="en-US" sz="2300" b="0" i="0" u="none" strike="noStrike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002841"/>
                </a:solidFill>
                <a:ea typeface="Hallym Gothic Regular"/>
              </a:rPr>
              <a:t>찍습니다</a:t>
            </a:r>
            <a:r>
              <a:rPr lang="en-US" sz="2300" b="0" i="0" u="none" strike="noStrike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찍은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점들을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선분으로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이어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b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</a:b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꺾은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그래프를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그립니다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모든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선분의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개수는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항목보다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1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개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적게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b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</a:b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그려집니다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선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그래프에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알맞은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제목을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붙여주세요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또는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미캔의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차트기능을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사용하시면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002841"/>
                </a:solidFill>
                <a:ea typeface="Hallym Gothic Regular"/>
              </a:rPr>
              <a:t>좋습니다</a:t>
            </a:r>
            <a:r>
              <a:rPr lang="en-US" sz="2300" b="0" i="0" u="none" strike="noStrike" spc="-100">
                <a:solidFill>
                  <a:srgbClr val="002841"/>
                </a:solidFill>
                <a:latin typeface="Hallym Gothic Regular"/>
              </a:rPr>
              <a:t>.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1900" y="70739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21000" y="63119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30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9200" y="3860800"/>
            <a:ext cx="1295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002841"/>
                </a:solidFill>
                <a:ea typeface="Hallym Gothic Regular"/>
              </a:rPr>
              <a:t>단위</a:t>
            </a:r>
            <a:r>
              <a:rPr lang="en-US" sz="1800" b="0" i="0" u="none" strike="noStrike" spc="-100">
                <a:solidFill>
                  <a:srgbClr val="002841"/>
                </a:solidFill>
                <a:latin typeface="Hallym Gothic Regular"/>
              </a:rPr>
              <a:t>: </a:t>
            </a:r>
            <a:r>
              <a:rPr lang="ko-KR" sz="1800" b="0" i="0" u="none" strike="noStrike" spc="-100">
                <a:solidFill>
                  <a:srgbClr val="002841"/>
                </a:solidFill>
                <a:ea typeface="Hallym Gothic Regular"/>
              </a:rPr>
              <a:t>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99000" y="6121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40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40500" y="4597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80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05800" y="4978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60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09200" y="33401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2841"/>
                </a:solidFill>
                <a:latin typeface="Hallym Gothic Regular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857459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목표를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설명하는</a:t>
            </a:r>
            <a:r>
              <a:rPr lang="en-US" sz="55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>
                <a:solidFill>
                  <a:srgbClr val="002841"/>
                </a:solidFill>
                <a:ea typeface="Hallym Gothic Bold"/>
              </a:rPr>
              <a:t>인포그래픽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2163047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501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긴</a:t>
            </a:r>
            <a:r>
              <a:rPr lang="en-US" sz="5500" b="0" i="0" u="none" strike="noStrike" spc="-200" dirty="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텍스트에</a:t>
            </a:r>
            <a:r>
              <a:rPr lang="en-US" sz="5500" b="0" i="0" u="none" strike="noStrike" spc="-200" dirty="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적합한</a:t>
            </a:r>
            <a:r>
              <a:rPr lang="en-US" sz="5500" b="0" i="0" u="none" strike="noStrike" spc="-200" dirty="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Presentation_07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19427"/>
            <a:ext cx="782111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4876800"/>
            <a:ext cx="3860800" cy="394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992100" y="6616700"/>
            <a:ext cx="8636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9359900" y="4724400"/>
            <a:ext cx="3949700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2501900"/>
            <a:ext cx="8394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04300" y="6616700"/>
            <a:ext cx="8636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5359400" y="4724400"/>
            <a:ext cx="3949700" cy="424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03800" y="6616700"/>
            <a:ext cx="8636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1371600" y="4724400"/>
            <a:ext cx="3949700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8176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마지막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단계에선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도착지점에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구체적인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내용을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00" y="596900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단계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,</a:t>
            </a:r>
            <a:b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과정의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핵심이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되는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내용을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흐름을</a:t>
            </a:r>
            <a:r>
              <a:rPr lang="en-US" sz="5500" b="0" i="0" u="none" strike="noStrike" spc="-200" dirty="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보여주는</a:t>
            </a:r>
            <a:r>
              <a:rPr lang="en-US" sz="5500" b="0" i="0" u="none" strike="noStrike" spc="-200" dirty="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5500" b="0" i="0" u="none" strike="noStrike" spc="-200" dirty="0" err="1">
                <a:solidFill>
                  <a:srgbClr val="002841"/>
                </a:solidFill>
                <a:ea typeface="Hallym Gothic Bold"/>
              </a:rPr>
              <a:t>인포그래픽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200">
                <a:solidFill>
                  <a:srgbClr val="002841"/>
                </a:solidFill>
                <a:latin typeface="Hallym Gothic Regular"/>
              </a:rPr>
              <a:t>Simple Presentation_08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200" y="3873500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3873500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387350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387350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293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시기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혹은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상황에</a:t>
            </a:r>
            <a:b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따라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어떤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일들이</a:t>
            </a:r>
            <a:b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있었는지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 </a:t>
            </a:r>
            <a:b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적어보세요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42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 </a:t>
            </a:r>
            <a:b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</a:b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4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단계의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흐름을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b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보여주는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 </a:t>
            </a:r>
            <a:b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</a:br>
            <a:r>
              <a:rPr lang="ko-KR" sz="2300" b="0" i="0" u="none" strike="noStrike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68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71700"/>
            <a:ext cx="6240968" cy="555514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29382" y="6477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31" y="6362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83" y="1154613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79" y="5141326"/>
            <a:ext cx="8002117" cy="40486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3824"/>
          <a:stretch/>
        </p:blipFill>
        <p:spPr>
          <a:xfrm>
            <a:off x="13046884" y="2080927"/>
            <a:ext cx="4382112" cy="27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895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651000" y="62103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9718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398000" y="62103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26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2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9718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64135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75600" y="67183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2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2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1431</Words>
  <Application>Microsoft Office PowerPoint</Application>
  <PresentationFormat>사용자 지정</PresentationFormat>
  <Paragraphs>413</Paragraphs>
  <Slides>40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6" baseType="lpstr">
      <vt:lpstr>Pretendard ExtraBold</vt:lpstr>
      <vt:lpstr>Hallym Gothic Medium</vt:lpstr>
      <vt:lpstr>LINE Seed Sans KR Regular</vt:lpstr>
      <vt:lpstr>맑은 고딕</vt:lpstr>
      <vt:lpstr>Pretendard Light</vt:lpstr>
      <vt:lpstr>Hallym Gothic Regular</vt:lpstr>
      <vt:lpstr>Wingdings</vt:lpstr>
      <vt:lpstr>Pretendard</vt:lpstr>
      <vt:lpstr>Calibri</vt:lpstr>
      <vt:lpstr>Consolas</vt:lpstr>
      <vt:lpstr>Arial</vt:lpstr>
      <vt:lpstr>Pretendard Bold</vt:lpstr>
      <vt:lpstr>Pretendard SemiBold</vt:lpstr>
      <vt:lpstr>Hallym Gothic Bold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131</cp:revision>
  <dcterms:created xsi:type="dcterms:W3CDTF">2006-08-16T00:00:00Z</dcterms:created>
  <dcterms:modified xsi:type="dcterms:W3CDTF">2025-03-17T05:16:34Z</dcterms:modified>
</cp:coreProperties>
</file>